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7"/>
  </p:notesMasterIdLst>
  <p:handoutMasterIdLst>
    <p:handoutMasterId r:id="rId48"/>
  </p:handoutMasterIdLst>
  <p:sldIdLst>
    <p:sldId id="257" r:id="rId2"/>
    <p:sldId id="375" r:id="rId3"/>
    <p:sldId id="293" r:id="rId4"/>
    <p:sldId id="292" r:id="rId5"/>
    <p:sldId id="294" r:id="rId6"/>
    <p:sldId id="295" r:id="rId7"/>
    <p:sldId id="296" r:id="rId8"/>
    <p:sldId id="297" r:id="rId9"/>
    <p:sldId id="298" r:id="rId10"/>
    <p:sldId id="299" r:id="rId11"/>
    <p:sldId id="332" r:id="rId12"/>
    <p:sldId id="300" r:id="rId13"/>
    <p:sldId id="301" r:id="rId14"/>
    <p:sldId id="302" r:id="rId15"/>
    <p:sldId id="303" r:id="rId16"/>
    <p:sldId id="306" r:id="rId17"/>
    <p:sldId id="304" r:id="rId18"/>
    <p:sldId id="305" r:id="rId19"/>
    <p:sldId id="307" r:id="rId20"/>
    <p:sldId id="308" r:id="rId21"/>
    <p:sldId id="374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76" r:id="rId40"/>
    <p:sldId id="377" r:id="rId41"/>
    <p:sldId id="378" r:id="rId42"/>
    <p:sldId id="379" r:id="rId43"/>
    <p:sldId id="380" r:id="rId44"/>
    <p:sldId id="381" r:id="rId45"/>
    <p:sldId id="38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2" autoAdjust="0"/>
    <p:restoredTop sz="68100" autoAdjust="0"/>
  </p:normalViewPr>
  <p:slideViewPr>
    <p:cSldViewPr>
      <p:cViewPr varScale="1">
        <p:scale>
          <a:sx n="53" d="100"/>
          <a:sy n="53" d="100"/>
        </p:scale>
        <p:origin x="-10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2677A-4311-49B1-BD70-679EBF342611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8183-5586-43B0-98AE-781D7811A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BF6F-7B3D-4B32-985E-08A4089D7359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A1FA-2C5A-4626-ADB2-DD6C97A32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4211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D619A3-1597-4263-B4C7-C568785EAB7B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9A1FA-2C5A-4626-ADB2-DD6C97A324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97FF-2FB5-44D7-AACA-1D43B1918BDE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32BF-5589-4BA1-8CA4-88D39863DC6C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B8D4-7D96-4810-B7A5-0BE611CDA050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B8CF-B06D-49A2-B4E8-2E6A76F88A16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BB92-F9B8-42B8-93D0-9811979340F0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495A-BE2F-4623-9039-E6292492A8CA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2688-33E9-4800-9FF7-D57653EEF78E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8659-61FF-400B-AD0F-AEA2265C53B7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02B-8BB6-48D0-9D97-F0AAD4FAB5F2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6CD-8800-429D-B748-2DF7F4E28035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21C-8369-433F-83C0-BC14325B95DA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2F4524-1746-4B56-B1DA-37ADA52D6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736BB2-3D1D-4F30-97C7-94C9DE85C2D2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/83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B452D1A-FB30-4362-B59F-1AEFF200D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5" Type="http://schemas.openxmlformats.org/officeDocument/2006/relationships/image" Target="../media/image46.png"/><Relationship Id="rId10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2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1.png"/><Relationship Id="rId18" Type="http://schemas.openxmlformats.org/officeDocument/2006/relationships/image" Target="../media/image78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0.png"/><Relationship Id="rId17" Type="http://schemas.openxmlformats.org/officeDocument/2006/relationships/image" Target="../media/image94.png"/><Relationship Id="rId2" Type="http://schemas.openxmlformats.org/officeDocument/2006/relationships/image" Target="../media/image80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image" Target="../media/image84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91E0-1399-48ED-8F8F-AF3A0CEF072F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1745159"/>
            <a:ext cx="6118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b="1" dirty="0" smtClean="0">
                <a:cs typeface="B Nazanin" pitchFamily="2" charset="-78"/>
              </a:rPr>
              <a:t>برنامه ریزی خطی _ قالب گیری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98346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latin typeface="Tahoma" pitchFamily="34" charset="0"/>
                <a:ea typeface="Tahoma" pitchFamily="34" charset="0"/>
                <a:cs typeface="B Nazanin" pitchFamily="2" charset="-78"/>
              </a:rPr>
              <a:t>علیرضا جلایق</a:t>
            </a:r>
            <a:endParaRPr lang="en-US" sz="2400" b="1" dirty="0">
              <a:latin typeface="Tahoma" pitchFamily="34" charset="0"/>
              <a:ea typeface="Tahoma" pitchFamily="34" charset="0"/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5814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B Nazanin" pitchFamily="2" charset="-78"/>
              </a:rPr>
              <a:t>آبان 92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685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itchFamily="2" charset="-78"/>
              </a:rPr>
              <a:t> 4 حالت کلی برای جواب مسئله وجود دارد 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42" y="1219200"/>
            <a:ext cx="3277058" cy="2857899"/>
          </a:xfrm>
          <a:prstGeom prst="rect">
            <a:avLst/>
          </a:prstGeo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984" y="3657600"/>
            <a:ext cx="3696216" cy="30388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F31-92E7-48FF-B4A2-8F4C6B9665DA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1676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romanLcPeriod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مسئله خطی غیر شدنی است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,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در این حالت جوابی برای مجموعه محدودیت ها وجود ندارد .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2956679"/>
            <a:ext cx="533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romanLcPeriod" startAt="2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ناحیه شدنی بیکران است که در این مورد پرتوی 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وجود دارد که کاملا در ناحیه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قرار دارد ،به طوریکه تابع هدف درجهت    ماکزیمم خواهد شد .در این حالت جوابی که مورد نظر است توصیف     می باشد .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81400" y="30480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B Nazanin" pitchFamily="2" charset="-78"/>
              </a:rPr>
              <a:t>ρ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81600" y="41148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B Nazanin" pitchFamily="2" charset="-78"/>
              </a:rPr>
              <a:t>ρ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205246" y="5253335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B Nazanin" pitchFamily="2" charset="-78"/>
              </a:rPr>
              <a:t>ρ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19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990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romanLcPeriod" startAt="3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ناحیه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یک یال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دارد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,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در این حالت جواب برای مسئله خطی وجود دارد اما یکتا نیست .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341638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romanLcPeriod" startAt="4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اگر هیچ یک از سه حالت بالا رخ ندهد </a:t>
            </a:r>
          </a:p>
          <a:p>
            <a:pPr marL="514350" indent="-514350"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یک جواب یکتا وجود دارد که یک راس از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می باشد 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5A1B-7D7E-48D6-BE76-9C8EABA25D39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66322"/>
            <a:ext cx="3486637" cy="3067478"/>
          </a:xfrm>
          <a:prstGeom prst="rect">
            <a:avLst/>
          </a:prstGeom>
        </p:spPr>
      </p:pic>
      <p:pic>
        <p:nvPicPr>
          <p:cNvPr id="18" name="Picture 1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857" y="3838175"/>
            <a:ext cx="3886743" cy="28674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14236"/>
            <a:ext cx="8001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 روش ما برای حل مسئله برنامه ریزی خطی دو بعدی استفاده از یک الگوریتم افزایشی است.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25476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در هر مرحله یک محدودیت اضافه می شود و برای مساله جدید یک جواب بهینه  بدست می آید.بنابراین نیاز است که جواب هریک از مسائل میانی خوب و یکتا باشد 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به عبارت دیگر فرض می شود که هر ناحیه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feasible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میانی ، یک راس بهینه یکتا دارد </a:t>
            </a:r>
            <a:r>
              <a:rPr lang="fa-IR" sz="2400" dirty="0" smtClean="0">
                <a:cs typeface="B Nazanin" pitchFamily="2" charset="-78"/>
              </a:rPr>
              <a:t>اما ممکن همیشه این شرط برقرار نشود.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5027612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3190875" cy="2676525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609975"/>
            <a:ext cx="3333750" cy="27908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DDDF-CE71-4C6A-A93B-B672A35C44A0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69" y="304800"/>
            <a:ext cx="86429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بنابراین برای تضمین اینکه مسئله کراندار باشد دو محدودیت جدید به صورت زیر اضافه می کنیم 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0" y="5009971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 انتخاب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m</a:t>
            </a:r>
            <a:r>
              <a:rPr lang="en-US" dirty="0" smtClean="0"/>
              <a:t>1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m</a:t>
            </a:r>
            <a:r>
              <a:rPr lang="en-US" dirty="0" smtClean="0"/>
              <a:t>2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که به نیم صفحه های مجموعه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بستگی ندارند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ناحیه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                    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یک ناحیه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گوشه دار است .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0" y="3848100"/>
            <a:ext cx="8458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a-IR" sz="2400" dirty="0" smtClean="0">
                <a:cs typeface="B Nazanin" pitchFamily="2" charset="-78"/>
              </a:rPr>
              <a:t>باید به اندازه کافی بزرگ باشد که محدودیت های اضافه شده روی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جواب بهینه تاثیر نگذارد .</a:t>
            </a:r>
            <a:endParaRPr lang="en-US" sz="2400" dirty="0">
              <a:cs typeface="B Nazanin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57800" y="5638800"/>
          <a:ext cx="1752600" cy="477982"/>
        </p:xfrm>
        <a:graphic>
          <a:graphicData uri="http://schemas.openxmlformats.org/presentationml/2006/ole">
            <p:oleObj spid="_x0000_s68610" name="Equation" r:id="rId3" imgW="838080" imgH="228600" progId="Equation.3">
              <p:embed/>
            </p:oleObj>
          </a:graphicData>
        </a:graphic>
      </p:graphicFrame>
      <p:pic>
        <p:nvPicPr>
          <p:cNvPr id="10" name="Picture 9" descr="Pictur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447800"/>
            <a:ext cx="4566040" cy="23622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8023-0D23-4C0F-97A9-8359647E30B7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96200" y="160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a-IR" dirty="0" smtClean="0"/>
              <a:t>1)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8763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2)اگر مسئله بی نهایت جواب داشته باشد، در این حالت کوچکترین نقطه در ترتیب قاموسی نقطه بهینه خواهد بود 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779" y="5181600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با این دو قرارداد هرمسئله خطی که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بشود یک جواب یکتا دارد که راس ناحیه 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feasible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است و این راس ، راس بهینه نامیده می شود .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" name="Picture 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628289"/>
            <a:ext cx="3391374" cy="347711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FFEF-450F-4B95-A0A9-4C2E9F585727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517713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اگر برای یک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،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𝐶</a:t>
            </a:r>
            <a:r>
              <a:rPr lang="en-US" dirty="0" smtClean="0">
                <a:latin typeface="Times New Roman" pitchFamily="18" charset="0"/>
                <a:cs typeface="B Nazanin" pitchFamily="2" charset="-78"/>
              </a:rPr>
              <a:t>𝑖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=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∅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آنگاه برای هر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j≥ i ،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𝐶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𝑗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=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∅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 مسئله خطی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infeasible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می شود. 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800"/>
            <a:ext cx="8414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فرض کنید              یک مسئله خطی باشد و نیم صفحه های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1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,h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2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,...,h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را داشته باشیم و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مجموعه ای از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محدودیت اول همراه با دو محدودیت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m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1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m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2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باشد و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1200" dirty="0" err="1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ناحیه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تعریف شده توسط این محدودیت ها می باشد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500735"/>
            <a:ext cx="861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 انتخاب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0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هر ناحیه شدنی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یک راس بهینه یکتا دارد که با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نشان داده می شود.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467600" y="990601"/>
          <a:ext cx="457200" cy="514350"/>
        </p:xfrm>
        <a:graphic>
          <a:graphicData uri="http://schemas.openxmlformats.org/presentationml/2006/ole">
            <p:oleObj spid="_x0000_s69634" name="Equation" r:id="rId3" imgW="203040" imgH="2286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44475" y="1981200"/>
          <a:ext cx="4403725" cy="1071176"/>
        </p:xfrm>
        <a:graphic>
          <a:graphicData uri="http://schemas.openxmlformats.org/presentationml/2006/ole">
            <p:oleObj spid="_x0000_s69635" name="Equation" r:id="rId4" imgW="1879560" imgH="4572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04801" y="4191000"/>
          <a:ext cx="3581400" cy="586047"/>
        </p:xfrm>
        <a:graphic>
          <a:graphicData uri="http://schemas.openxmlformats.org/presentationml/2006/ole">
            <p:oleObj spid="_x0000_s69636" name="Equation" r:id="rId5" imgW="1396800" imgH="2286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629400" y="215153"/>
          <a:ext cx="882651" cy="623047"/>
        </p:xfrm>
        <a:graphic>
          <a:graphicData uri="http://schemas.openxmlformats.org/presentationml/2006/ole">
            <p:oleObj spid="_x0000_s69637" name="Equation" r:id="rId6" imgW="431640" imgH="30456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AC08-75FD-4588-A153-2A7FE94D88CF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دو حالت پس از اضافه کردن نیم صفحه جدید برای راس بهینه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a-IR" sz="2400" dirty="0" smtClean="0">
                <a:cs typeface="B Nazanin" pitchFamily="2" charset="-78"/>
              </a:rPr>
              <a:t> رخ می دهد.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4731" y="1563469"/>
            <a:ext cx="894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romanLcPeriod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 اضافه کردن نیم صفحه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5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راس بهینه همان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4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باقی می ماند .</a:t>
            </a:r>
          </a:p>
        </p:txBody>
      </p:sp>
      <p:pic>
        <p:nvPicPr>
          <p:cNvPr id="5" name="Picture 4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733385"/>
            <a:ext cx="3781953" cy="2972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33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romanLcPeriod" startAt="2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 اضافه کردن نیم صفحه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6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راس بهینه در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4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باقی نمی ماند .، بنابراین باید یک راس بهینه جدید(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1200" dirty="0" smtClean="0">
                <a:latin typeface="Times New Roman" pitchFamily="18" charset="0"/>
                <a:cs typeface="B Nazanin" pitchFamily="2" charset="-78"/>
              </a:rPr>
              <a:t>6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) پیدا شود . </a:t>
            </a:r>
          </a:p>
        </p:txBody>
      </p:sp>
      <p:pic>
        <p:nvPicPr>
          <p:cNvPr id="8" name="Picture 7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3500" y="3714343"/>
            <a:ext cx="3219900" cy="2915057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E6A0-3EFA-4803-B218-112240DFB8F3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381000" y="9861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راس بهینه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4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بعد از اضافه کردن 4 نیم صفحه اول بدست می آید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469" y="228600"/>
            <a:ext cx="80333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latin typeface="Times New Roman" pitchFamily="18" charset="0"/>
                <a:cs typeface="B Nazanin" pitchFamily="2" charset="-78"/>
              </a:rPr>
              <a:t>لم 4.5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فرض کنید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1≤i≤n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vi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به صورت قبل تعریف شده باشند ، آنگاه داریم :</a:t>
            </a:r>
          </a:p>
          <a:p>
            <a:pPr marL="400050" indent="-400050" algn="r" rtl="1">
              <a:lnSpc>
                <a:spcPct val="150000"/>
              </a:lnSpc>
              <a:buFont typeface="+mj-lt"/>
              <a:buAutoNum type="romanLcPeriod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       آنگاه </a:t>
            </a:r>
          </a:p>
          <a:p>
            <a:pPr marL="400050" indent="-400050" algn="r" rtl="1">
              <a:lnSpc>
                <a:spcPct val="150000"/>
              </a:lnSpc>
              <a:buFont typeface="+mj-lt"/>
              <a:buAutoNum type="romanLcPeriod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اگر                     آنگاه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𝐶𝑖=∅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یا              که      خط کران      است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4244" y="1533525"/>
            <a:ext cx="1266825" cy="447675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2069" y="1533525"/>
            <a:ext cx="1295400" cy="447675"/>
          </a:xfrm>
          <a:prstGeom prst="rect">
            <a:avLst/>
          </a:prstGeom>
          <a:noFill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469" y="2066925"/>
            <a:ext cx="1343025" cy="447675"/>
          </a:xfrm>
          <a:prstGeom prst="rect">
            <a:avLst/>
          </a:prstGeom>
          <a:noFill/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7669" y="2066925"/>
            <a:ext cx="876300" cy="447675"/>
          </a:xfrm>
          <a:prstGeom prst="rect">
            <a:avLst/>
          </a:prstGeom>
          <a:noFill/>
        </p:spPr>
      </p:pic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069" y="2066925"/>
            <a:ext cx="209550" cy="447675"/>
          </a:xfrm>
          <a:prstGeom prst="rect">
            <a:avLst/>
          </a:prstGeom>
          <a:noFill/>
        </p:spPr>
      </p:pic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5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6469" y="2066925"/>
            <a:ext cx="285750" cy="4476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620000" y="297180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اثبات :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581400"/>
            <a:ext cx="8109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lnSpc>
                <a:spcPct val="150000"/>
              </a:lnSpc>
              <a:buFont typeface="+mj-lt"/>
              <a:buAutoNum type="romanLcPeriod"/>
            </a:pPr>
            <a:r>
              <a:rPr lang="fa-IR" sz="2400" dirty="0" smtClean="0">
                <a:cs typeface="B Nazanin" pitchFamily="2" charset="-78"/>
              </a:rPr>
              <a:t> فرض کنید                     ، چون                              و                                    در نتیجه                     . بعلاوه نقطه بهینه در      نمی تواند بهتر از نقطه بهینه در          چون                    ، بنابراین         راس بهینه در      می باشد .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53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3733800"/>
            <a:ext cx="1638300" cy="447675"/>
          </a:xfrm>
          <a:prstGeom prst="rect">
            <a:avLst/>
          </a:prstGeom>
          <a:noFill/>
        </p:spPr>
      </p:pic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9775" y="3733800"/>
            <a:ext cx="1266825" cy="447675"/>
          </a:xfrm>
          <a:prstGeom prst="rect">
            <a:avLst/>
          </a:prstGeom>
          <a:noFill/>
        </p:spPr>
      </p:pic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56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733800"/>
            <a:ext cx="1962150" cy="447675"/>
          </a:xfrm>
          <a:prstGeom prst="rect">
            <a:avLst/>
          </a:prstGeom>
          <a:noFill/>
        </p:spPr>
      </p:pic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59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4267200"/>
            <a:ext cx="1333500" cy="447675"/>
          </a:xfrm>
          <a:prstGeom prst="rect">
            <a:avLst/>
          </a:prstGeom>
          <a:noFill/>
        </p:spPr>
      </p:pic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62" name="Picture 2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800600"/>
            <a:ext cx="590550" cy="447675"/>
          </a:xfrm>
          <a:prstGeom prst="rect">
            <a:avLst/>
          </a:prstGeom>
          <a:noFill/>
        </p:spPr>
      </p:pic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64" name="Picture 2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800600"/>
            <a:ext cx="1304925" cy="447675"/>
          </a:xfrm>
          <a:prstGeom prst="rect">
            <a:avLst/>
          </a:prstGeom>
          <a:noFill/>
        </p:spPr>
      </p:pic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67" name="Picture 3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450" y="4810125"/>
            <a:ext cx="590550" cy="447675"/>
          </a:xfrm>
          <a:prstGeom prst="rect">
            <a:avLst/>
          </a:prstGeom>
          <a:noFill/>
        </p:spPr>
      </p:pic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69" name="Picture 3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886325"/>
            <a:ext cx="285750" cy="447675"/>
          </a:xfrm>
          <a:prstGeom prst="rect">
            <a:avLst/>
          </a:prstGeom>
          <a:noFill/>
        </p:spPr>
      </p:pic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" name="Picture 3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267200"/>
            <a:ext cx="285750" cy="447675"/>
          </a:xfrm>
          <a:prstGeom prst="rect">
            <a:avLst/>
          </a:prstGeom>
          <a:noFill/>
        </p:spPr>
      </p:pic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1FFC-288C-4618-B31A-6C42C078878C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4458"/>
            <a:ext cx="85667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ii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)   فرض کنید                      ، برای رسیدن به تناقض فرض کنید      تهی نباشد و       نیز روی خط     قرار نگیرد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,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پاره خط             را در نظر بگیرید .</a:t>
            </a:r>
          </a:p>
          <a:p>
            <a:pPr marL="400050" indent="-400050"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      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,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چون                   است و همچنین داریم                   .</a:t>
            </a:r>
          </a:p>
          <a:p>
            <a:pPr marL="400050" indent="-400050"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چون           محدب است ،پاره خط             داخل           قرار دارد و نقطه ی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pPr marL="400050" indent="-400050"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نقطه بهینه          است و تابع هدف      در جهت پاره خط              افزیش می یابد .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 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(حرکت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از     به         ) .</a:t>
            </a:r>
          </a:p>
          <a:p>
            <a:pPr marL="400050" indent="-400050"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قطعاً پاره خط              و     نقطه برخوردی مثل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q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دارند زیرا                    و                   </a:t>
            </a:r>
          </a:p>
          <a:p>
            <a:pPr marL="400050" indent="-400050"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چون پاره خط             در داخل          قرار دارد نقطه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q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نیز باید در      قرار داشته باشد ، اما مقدار تابع هدف در طول پاره خط             افزایش می یابد </a:t>
            </a:r>
          </a:p>
          <a:p>
            <a:pPr marL="400050" indent="-400050"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بنابراین                              در تناقض با تعریف        است 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14325"/>
            <a:ext cx="1343025" cy="447675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4050" y="304800"/>
            <a:ext cx="285750" cy="447675"/>
          </a:xfrm>
          <a:prstGeom prst="rect">
            <a:avLst/>
          </a:prstGeom>
          <a:noFill/>
        </p:spPr>
      </p:pic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838200"/>
            <a:ext cx="276225" cy="447675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0850" y="838200"/>
            <a:ext cx="209550" cy="447675"/>
          </a:xfrm>
          <a:prstGeom prst="rect">
            <a:avLst/>
          </a:prstGeom>
          <a:noFill/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847725"/>
            <a:ext cx="838200" cy="447675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1371600"/>
            <a:ext cx="1638300" cy="447675"/>
          </a:xfrm>
          <a:prstGeom prst="rect">
            <a:avLst/>
          </a:prstGeom>
          <a:noFill/>
        </p:spPr>
      </p:pic>
      <p:pic>
        <p:nvPicPr>
          <p:cNvPr id="13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371600"/>
            <a:ext cx="1304925" cy="447675"/>
          </a:xfrm>
          <a:prstGeom prst="rect">
            <a:avLst/>
          </a:prstGeom>
          <a:noFill/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371600"/>
            <a:ext cx="1257300" cy="447675"/>
          </a:xfrm>
          <a:prstGeom prst="rect">
            <a:avLst/>
          </a:prstGeom>
          <a:noFill/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990725"/>
            <a:ext cx="590550" cy="447675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14525"/>
            <a:ext cx="838200" cy="447675"/>
          </a:xfrm>
          <a:prstGeom prst="rect">
            <a:avLst/>
          </a:prstGeom>
          <a:noFill/>
        </p:spPr>
      </p:pic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9450" y="1905000"/>
            <a:ext cx="590550" cy="447675"/>
          </a:xfrm>
          <a:prstGeom prst="rect">
            <a:avLst/>
          </a:prstGeom>
          <a:noFill/>
        </p:spPr>
      </p:pic>
      <p:pic>
        <p:nvPicPr>
          <p:cNvPr id="20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" y="1905000"/>
            <a:ext cx="590550" cy="447675"/>
          </a:xfrm>
          <a:prstGeom prst="rect">
            <a:avLst/>
          </a:prstGeom>
          <a:noFill/>
        </p:spPr>
      </p:pic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9450" y="2438400"/>
            <a:ext cx="590550" cy="447675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438400"/>
            <a:ext cx="323850" cy="447675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524125"/>
            <a:ext cx="838200" cy="447675"/>
          </a:xfrm>
          <a:prstGeom prst="rect">
            <a:avLst/>
          </a:prstGeom>
          <a:noFill/>
        </p:spPr>
      </p:pic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057525"/>
            <a:ext cx="276225" cy="447675"/>
          </a:xfrm>
          <a:prstGeom prst="rect">
            <a:avLst/>
          </a:prstGeom>
          <a:noFill/>
        </p:spPr>
      </p:pic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048000"/>
            <a:ext cx="590550" cy="447675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581400"/>
            <a:ext cx="838200" cy="447675"/>
          </a:xfrm>
          <a:prstGeom prst="rect">
            <a:avLst/>
          </a:prstGeom>
          <a:noFill/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2650" y="3590925"/>
            <a:ext cx="209550" cy="447675"/>
          </a:xfrm>
          <a:prstGeom prst="rect">
            <a:avLst/>
          </a:prstGeom>
          <a:noFill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667125"/>
            <a:ext cx="1343025" cy="447675"/>
          </a:xfrm>
          <a:prstGeom prst="rect">
            <a:avLst/>
          </a:prstGeom>
          <a:noFill/>
        </p:spPr>
      </p:pic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57600"/>
            <a:ext cx="1028700" cy="447675"/>
          </a:xfrm>
          <a:prstGeom prst="rect">
            <a:avLst/>
          </a:prstGeom>
          <a:noFill/>
        </p:spPr>
      </p:pic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124325"/>
            <a:ext cx="838200" cy="447675"/>
          </a:xfrm>
          <a:prstGeom prst="rect">
            <a:avLst/>
          </a:prstGeom>
          <a:noFill/>
        </p:spPr>
      </p:pic>
      <p:pic>
        <p:nvPicPr>
          <p:cNvPr id="34" name="Picture 2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0" y="4114800"/>
            <a:ext cx="590550" cy="447675"/>
          </a:xfrm>
          <a:prstGeom prst="rect">
            <a:avLst/>
          </a:prstGeom>
          <a:noFill/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4200525"/>
            <a:ext cx="285750" cy="447675"/>
          </a:xfrm>
          <a:prstGeom prst="rect">
            <a:avLst/>
          </a:prstGeom>
          <a:noFill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648200"/>
            <a:ext cx="838200" cy="447675"/>
          </a:xfrm>
          <a:prstGeom prst="rect">
            <a:avLst/>
          </a:prstGeom>
          <a:noFill/>
        </p:spPr>
      </p:pic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257800"/>
            <a:ext cx="2085975" cy="447675"/>
          </a:xfrm>
          <a:prstGeom prst="rect">
            <a:avLst/>
          </a:prstGeom>
          <a:noFill/>
        </p:spPr>
      </p:pic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181600"/>
            <a:ext cx="276225" cy="4476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2" name="Picture 41" descr="8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4848225"/>
            <a:ext cx="2667000" cy="2085975"/>
          </a:xfrm>
          <a:prstGeom prst="rect">
            <a:avLst/>
          </a:prstGeom>
        </p:spPr>
      </p:pic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E122-65C2-40B3-8C14-D23D29639818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381000"/>
            <a:ext cx="285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cs typeface="B Nazanin" pitchFamily="2" charset="-78"/>
              </a:rPr>
              <a:t>پیدا کردن راس بهینه :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2667000"/>
            <a:ext cx="209550" cy="4476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457200" y="2590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برای این کار باید نقطه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a-IR" sz="2400" dirty="0" smtClean="0">
                <a:cs typeface="B Nazanin" pitchFamily="2" charset="-78"/>
              </a:rPr>
              <a:t> روی     را به دست آوریم بطوریکه            ماکزیمم شود و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590800"/>
            <a:ext cx="781050" cy="4476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193-3BCD-48E9-AAA5-49BC32DBC5FF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0600" y="838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1) اگر                    آنگاه                   قرار می دهیم. </a:t>
            </a:r>
            <a:endParaRPr lang="en-US" sz="2400" dirty="0" smtClean="0">
              <a:cs typeface="B Nazanin" pitchFamily="2" charset="-78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838200"/>
            <a:ext cx="1266825" cy="447675"/>
          </a:xfrm>
          <a:prstGeom prst="rect">
            <a:avLst/>
          </a:prstGeom>
          <a:noFill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838200"/>
            <a:ext cx="1295400" cy="44767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990600" y="1378803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2) اگر</a:t>
            </a:r>
            <a:r>
              <a:rPr lang="en-US" sz="2400" dirty="0" smtClean="0">
                <a:cs typeface="B Nazanin" pitchFamily="2" charset="-78"/>
              </a:rPr>
              <a:t>               </a:t>
            </a:r>
            <a:r>
              <a:rPr lang="fa-IR" sz="2400" dirty="0" smtClean="0">
                <a:cs typeface="B Nazanin" pitchFamily="2" charset="-78"/>
              </a:rPr>
              <a:t>       آنگاه باید </a:t>
            </a:r>
            <a:r>
              <a:rPr lang="en-US" sz="2400" dirty="0" smtClean="0">
                <a:cs typeface="B Nazanin" pitchFamily="2" charset="-78"/>
              </a:rPr>
              <a:t>Vi</a:t>
            </a:r>
            <a:r>
              <a:rPr lang="fa-IR" sz="2400" dirty="0" smtClean="0">
                <a:cs typeface="B Nazanin" pitchFamily="2" charset="-78"/>
              </a:rPr>
              <a:t> را روی </a:t>
            </a:r>
            <a:r>
              <a:rPr lang="en-US" sz="2400" dirty="0" err="1" smtClean="0">
                <a:cs typeface="B Nazanin" pitchFamily="2" charset="-78"/>
              </a:rPr>
              <a:t>li</a:t>
            </a:r>
            <a:r>
              <a:rPr lang="fa-IR" sz="2400" dirty="0" smtClean="0">
                <a:cs typeface="B Nazanin" pitchFamily="2" charset="-78"/>
              </a:rPr>
              <a:t> به دست آوریم.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371600"/>
            <a:ext cx="1343025" cy="447675"/>
          </a:xfrm>
          <a:prstGeom prst="rect">
            <a:avLst/>
          </a:prstGeom>
          <a:noFill/>
        </p:spPr>
      </p:pic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702425" y="2944813"/>
          <a:ext cx="1644650" cy="588962"/>
        </p:xfrm>
        <a:graphic>
          <a:graphicData uri="http://schemas.openxmlformats.org/presentationml/2006/ole">
            <p:oleObj spid="_x0000_s96257" name="Equation" r:id="rId8" imgW="1041120" imgH="266400" progId="Equation.3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52400" y="3581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می توانیم </a:t>
            </a:r>
            <a:r>
              <a:rPr lang="en-US" sz="2400" dirty="0" smtClean="0">
                <a:cs typeface="B Nazanin" pitchFamily="2" charset="-78"/>
              </a:rPr>
              <a:t>   </a:t>
            </a:r>
            <a:r>
              <a:rPr lang="fa-IR" sz="2400" dirty="0" smtClean="0">
                <a:cs typeface="B Nazanin" pitchFamily="2" charset="-78"/>
              </a:rPr>
              <a:t>را با یک مختص </a:t>
            </a:r>
            <a:r>
              <a:rPr lang="en-US" sz="2400" dirty="0" smtClean="0">
                <a:cs typeface="B Nazanin" pitchFamily="2" charset="-78"/>
              </a:rPr>
              <a:t>x</a:t>
            </a:r>
            <a:r>
              <a:rPr lang="fa-IR" sz="2400" dirty="0" smtClean="0">
                <a:cs typeface="B Nazanin" pitchFamily="2" charset="-78"/>
              </a:rPr>
              <a:t> نشان دهیم</a:t>
            </a:r>
            <a:r>
              <a:rPr lang="en-US" sz="2400" dirty="0" smtClean="0">
                <a:cs typeface="B Nazanin" pitchFamily="2" charset="-78"/>
              </a:rPr>
              <a:t>.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733800"/>
            <a:ext cx="209550" cy="447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02B-8BB6-48D0-9D97-F0AAD4FAB5F2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533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موضوع فصل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88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/>
              <a:t>بررسی اینکه برای یک شی داده شده قالب مناسبی وجود دارد که بتوان      شی را به راحتی از قالب بیرون اورد؟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97900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تبدیل مسئله قابگیری به مسئله هندسی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934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/>
              <a:t>یک مجموعه از نیم صفحه ها داده شده می خواهیم یک نقطه در اشتراک آنها را پیدا کنیم ؟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17638"/>
            <a:ext cx="83381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اگر محدودیت </a:t>
            </a:r>
            <a:r>
              <a:rPr lang="en-US" sz="2400" dirty="0" err="1" smtClean="0">
                <a:latin typeface="Times New Roman" pitchFamily="18" charset="0"/>
              </a:rPr>
              <a:t>h</a:t>
            </a:r>
            <a:r>
              <a:rPr lang="en-US" sz="2400" baseline="-30000" dirty="0" err="1" smtClean="0">
                <a:latin typeface="Times New Roman" pitchFamily="18" charset="0"/>
              </a:rPr>
              <a:t>j</a:t>
            </a:r>
            <a:r>
              <a:rPr lang="en-US" sz="2400" baseline="-30000" dirty="0" smtClean="0">
                <a:latin typeface="Times New Roman" pitchFamily="18" charset="0"/>
              </a:rPr>
              <a:t> </a:t>
            </a:r>
            <a:r>
              <a:rPr lang="fa-IR" sz="2400" baseline="-30000" dirty="0" smtClean="0">
                <a:latin typeface="Times New Roman" pitchFamily="18" charset="0"/>
              </a:rPr>
              <a:t> </a:t>
            </a:r>
            <a:r>
              <a:rPr lang="fa-IR" sz="2400" dirty="0" smtClean="0">
                <a:cs typeface="B Nazanin" pitchFamily="2" charset="-78"/>
              </a:rPr>
              <a:t>برای همه نقاط روی    برقرار باشد میتوان آن محدودیت را نادیده گرفت .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990725"/>
            <a:ext cx="209550" cy="447675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F186-6D92-4591-B7B3-D2CBACEB876C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534009"/>
            <a:ext cx="3714286" cy="2876191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62200" y="4114800"/>
          <a:ext cx="449179" cy="609600"/>
        </p:xfrm>
        <a:graphic>
          <a:graphicData uri="http://schemas.openxmlformats.org/presentationml/2006/ole">
            <p:oleObj spid="_x0000_s119809" name="Equation" r:id="rId5" imgW="177480" imgH="2412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38200" y="3276599"/>
          <a:ext cx="1066800" cy="633413"/>
        </p:xfrm>
        <a:graphic>
          <a:graphicData uri="http://schemas.openxmlformats.org/presentationml/2006/ole">
            <p:oleObj spid="_x0000_s119810" name="Equation" r:id="rId6" imgW="406080" imgH="2412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5800" y="1074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مختص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x</a:t>
            </a:r>
            <a:r>
              <a:rPr lang="fa-IR" sz="2400" dirty="0" smtClean="0">
                <a:cs typeface="B Nazanin" pitchFamily="2" charset="-78"/>
              </a:rPr>
              <a:t> نقطه برخورد </a:t>
            </a:r>
            <a:r>
              <a:rPr lang="en-US" sz="2400" dirty="0" err="1" smtClean="0">
                <a:latin typeface="Times New Roman" pitchFamily="18" charset="0"/>
              </a:rPr>
              <a:t>h</a:t>
            </a:r>
            <a:r>
              <a:rPr lang="en-US" sz="2400" baseline="-30000" dirty="0" err="1" smtClean="0">
                <a:latin typeface="Times New Roman" pitchFamily="18" charset="0"/>
              </a:rPr>
              <a:t>j</a:t>
            </a:r>
            <a:r>
              <a:rPr lang="en-US" sz="2400" baseline="-30000" dirty="0" smtClean="0">
                <a:latin typeface="Times New Roman" pitchFamily="18" charset="0"/>
              </a:rPr>
              <a:t> </a:t>
            </a:r>
            <a:r>
              <a:rPr lang="fa-IR" sz="2400" dirty="0" smtClean="0">
                <a:cs typeface="B Nazanin" pitchFamily="2" charset="-78"/>
              </a:rPr>
              <a:t>و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</a:t>
            </a:r>
            <a:r>
              <a:rPr lang="en-US" sz="2400" baseline="-30000" dirty="0" err="1" smtClean="0">
                <a:latin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fa-IR" sz="2400" dirty="0" smtClean="0">
                <a:cs typeface="B Nazanin" pitchFamily="2" charset="-78"/>
              </a:rPr>
              <a:t>را </a:t>
            </a:r>
            <a:r>
              <a:rPr lang="en-US" sz="2400" dirty="0" err="1" smtClean="0">
                <a:latin typeface="Times New Roman" pitchFamily="18" charset="0"/>
              </a:rPr>
              <a:t>x</a:t>
            </a:r>
            <a:r>
              <a:rPr lang="en-US" sz="2400" baseline="-30000" dirty="0" err="1" smtClean="0">
                <a:latin typeface="Times New Roman" pitchFamily="18" charset="0"/>
              </a:rPr>
              <a:t>j</a:t>
            </a:r>
            <a:r>
              <a:rPr lang="en-US" sz="2400" baseline="-30000" dirty="0" smtClean="0">
                <a:latin typeface="Times New Roman" pitchFamily="18" charset="0"/>
              </a:rPr>
              <a:t> </a:t>
            </a:r>
            <a:r>
              <a:rPr lang="fa-IR" sz="2400" baseline="-30000" dirty="0" smtClean="0">
                <a:latin typeface="Times New Roman" pitchFamily="18" charset="0"/>
              </a:rPr>
              <a:t> </a:t>
            </a:r>
            <a:r>
              <a:rPr lang="fa-IR" sz="2400" dirty="0" smtClean="0">
                <a:cs typeface="B Nazanin" pitchFamily="2" charset="-78"/>
              </a:rPr>
              <a:t>می نامیم.</a:t>
            </a:r>
            <a:r>
              <a:rPr lang="en-US" sz="2400" dirty="0" smtClean="0">
                <a:cs typeface="B Nazanin" pitchFamily="2" charset="-78"/>
              </a:rPr>
              <a:t/>
            </a:r>
            <a:br>
              <a:rPr lang="en-US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  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1385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</a:rPr>
              <a:t>x</a:t>
            </a:r>
            <a:r>
              <a:rPr lang="en-US" sz="2400" baseline="-30000" dirty="0" err="1" smtClean="0">
                <a:latin typeface="Times New Roman" pitchFamily="18" charset="0"/>
              </a:rPr>
              <a:t>j</a:t>
            </a:r>
            <a:r>
              <a:rPr lang="en-US" sz="2400" baseline="-300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= </a:t>
            </a:r>
            <a:r>
              <a:rPr lang="en-US" sz="2400" dirty="0" err="1" smtClean="0">
                <a:latin typeface="Times New Roman" pitchFamily="18" charset="0"/>
              </a:rPr>
              <a:t>l</a:t>
            </a:r>
            <a:r>
              <a:rPr lang="en-US" sz="2400" baseline="-30000" dirty="0" err="1" smtClean="0">
                <a:latin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n-US" sz="2400" dirty="0" smtClean="0">
                <a:latin typeface="Symbol" pitchFamily="18" charset="2"/>
              </a:rPr>
              <a:t>Ç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</a:t>
            </a:r>
            <a:r>
              <a:rPr lang="en-US" sz="2400" baseline="-30000" dirty="0" err="1" smtClean="0">
                <a:latin typeface="Times New Roman" pitchFamily="18" charset="0"/>
              </a:rPr>
              <a:t>j</a:t>
            </a:r>
            <a:endParaRPr lang="en-US" sz="2400" dirty="0"/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1981200" y="1143000"/>
          <a:ext cx="963613" cy="533400"/>
        </p:xfrm>
        <a:graphic>
          <a:graphicData uri="http://schemas.openxmlformats.org/presentationml/2006/ole">
            <p:oleObj spid="_x0000_s119811" name="Equation" r:id="rId7" imgW="609480" imgH="24120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F8CC-93BD-4B82-A762-F9D670818E96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64014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</a:rPr>
              <a:t>x </a:t>
            </a:r>
            <a:r>
              <a:rPr lang="en-US" sz="2400" baseline="-30000" dirty="0">
                <a:latin typeface="Times New Roman" pitchFamily="18" charset="0"/>
              </a:rPr>
              <a:t>left </a:t>
            </a:r>
            <a:r>
              <a:rPr lang="en-US" sz="2400" dirty="0">
                <a:latin typeface="Times New Roman" pitchFamily="18" charset="0"/>
              </a:rPr>
              <a:t> = max</a:t>
            </a:r>
            <a:r>
              <a:rPr lang="en-US" sz="2400" baseline="-30000" dirty="0">
                <a:latin typeface="Times New Roman" pitchFamily="18" charset="0"/>
              </a:rPr>
              <a:t> 1</a:t>
            </a:r>
            <a:r>
              <a:rPr lang="en-US" sz="2400" baseline="-30000" dirty="0">
                <a:latin typeface="Symbol" pitchFamily="18" charset="2"/>
              </a:rPr>
              <a:t>£</a:t>
            </a:r>
            <a:r>
              <a:rPr lang="en-US" sz="2400" baseline="-30000" dirty="0">
                <a:latin typeface="Times New Roman" pitchFamily="18" charset="0"/>
              </a:rPr>
              <a:t> j &lt; </a:t>
            </a:r>
            <a:r>
              <a:rPr lang="en-US" sz="2400" baseline="-30000" dirty="0" err="1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 {x </a:t>
            </a:r>
            <a:r>
              <a:rPr lang="en-US" sz="2400" baseline="-30000" dirty="0">
                <a:latin typeface="Times New Roman" pitchFamily="18" charset="0"/>
              </a:rPr>
              <a:t>j</a:t>
            </a:r>
            <a:r>
              <a:rPr lang="en-US" sz="2400" dirty="0">
                <a:latin typeface="Times New Roman" pitchFamily="18" charset="0"/>
              </a:rPr>
              <a:t> | </a:t>
            </a:r>
            <a:r>
              <a:rPr lang="en-US" sz="2400" dirty="0" err="1">
                <a:latin typeface="Times New Roman" pitchFamily="18" charset="0"/>
              </a:rPr>
              <a:t>l</a:t>
            </a:r>
            <a:r>
              <a:rPr lang="en-US" sz="2400" baseline="-30000" dirty="0" err="1">
                <a:latin typeface="Times New Roman" pitchFamily="18" charset="0"/>
              </a:rPr>
              <a:t>i</a:t>
            </a:r>
            <a:r>
              <a:rPr lang="en-US" sz="2400" baseline="-300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Ç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</a:t>
            </a:r>
            <a:r>
              <a:rPr lang="en-US" sz="2400" baseline="-30000" dirty="0" err="1">
                <a:latin typeface="Times New Roman" pitchFamily="18" charset="0"/>
              </a:rPr>
              <a:t>j</a:t>
            </a:r>
            <a:r>
              <a:rPr lang="en-US" sz="2400" dirty="0">
                <a:latin typeface="Times New Roman" pitchFamily="18" charset="0"/>
              </a:rPr>
              <a:t> is bounded to left }</a:t>
            </a:r>
          </a:p>
          <a:p>
            <a:r>
              <a:rPr lang="en-US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 </a:t>
            </a: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  x </a:t>
            </a:r>
            <a:r>
              <a:rPr lang="en-US" sz="2400" baseline="-30000" dirty="0">
                <a:latin typeface="Times New Roman" pitchFamily="18" charset="0"/>
              </a:rPr>
              <a:t>right</a:t>
            </a:r>
            <a:r>
              <a:rPr lang="en-US" sz="2400" dirty="0">
                <a:latin typeface="Times New Roman" pitchFamily="18" charset="0"/>
              </a:rPr>
              <a:t> = min </a:t>
            </a:r>
            <a:r>
              <a:rPr lang="en-US" sz="2400" baseline="-30000" dirty="0">
                <a:latin typeface="Times New Roman" pitchFamily="18" charset="0"/>
              </a:rPr>
              <a:t>1</a:t>
            </a:r>
            <a:r>
              <a:rPr lang="en-US" sz="2400" baseline="-30000" dirty="0">
                <a:latin typeface="Symbol" pitchFamily="18" charset="2"/>
              </a:rPr>
              <a:t>£</a:t>
            </a:r>
            <a:r>
              <a:rPr lang="en-US" sz="2400" baseline="-30000" dirty="0">
                <a:latin typeface="Times New Roman" pitchFamily="18" charset="0"/>
              </a:rPr>
              <a:t> j &lt; </a:t>
            </a:r>
            <a:r>
              <a:rPr lang="en-US" sz="2400" baseline="-30000" dirty="0" err="1">
                <a:latin typeface="Times New Roman" pitchFamily="18" charset="0"/>
              </a:rPr>
              <a:t>i</a:t>
            </a:r>
            <a:r>
              <a:rPr lang="en-US" sz="2400" baseline="-30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{x </a:t>
            </a:r>
            <a:r>
              <a:rPr lang="en-US" sz="2400" baseline="-30000" dirty="0">
                <a:latin typeface="Times New Roman" pitchFamily="18" charset="0"/>
              </a:rPr>
              <a:t>j</a:t>
            </a:r>
            <a:r>
              <a:rPr lang="en-US" sz="2400" dirty="0">
                <a:latin typeface="Times New Roman" pitchFamily="18" charset="0"/>
              </a:rPr>
              <a:t> | </a:t>
            </a:r>
            <a:r>
              <a:rPr lang="en-US" sz="2400" dirty="0" err="1">
                <a:latin typeface="Times New Roman" pitchFamily="18" charset="0"/>
              </a:rPr>
              <a:t>l</a:t>
            </a:r>
            <a:r>
              <a:rPr lang="en-US" sz="2400" baseline="-30000" dirty="0" err="1">
                <a:latin typeface="Times New Roman" pitchFamily="18" charset="0"/>
              </a:rPr>
              <a:t>i</a:t>
            </a:r>
            <a:r>
              <a:rPr lang="en-US" sz="2400" baseline="-30000" dirty="0">
                <a:latin typeface="Times New Roman" pitchFamily="18" charset="0"/>
              </a:rPr>
              <a:t> </a:t>
            </a:r>
            <a:r>
              <a:rPr lang="en-US" sz="2400" dirty="0">
                <a:latin typeface="Symbol" pitchFamily="18" charset="2"/>
              </a:rPr>
              <a:t>Ç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</a:t>
            </a:r>
            <a:r>
              <a:rPr lang="en-US" sz="2400" baseline="-30000" dirty="0" err="1">
                <a:latin typeface="Times New Roman" pitchFamily="18" charset="0"/>
              </a:rPr>
              <a:t>j</a:t>
            </a:r>
            <a:r>
              <a:rPr lang="en-US" sz="2400" dirty="0">
                <a:latin typeface="Times New Roman" pitchFamily="18" charset="0"/>
              </a:rPr>
              <a:t> is bounded to right}</a:t>
            </a: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 </a:t>
            </a:r>
          </a:p>
        </p:txBody>
      </p:sp>
      <p:pic>
        <p:nvPicPr>
          <p:cNvPr id="9" name="Picture 8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123029"/>
            <a:ext cx="2582319" cy="28967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09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ناحیه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مسئله خطی یک متغیره بازه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[x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left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:x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right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]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بنابراین: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اگر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x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left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&gt;x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right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آنگاه مسئله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infeasible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در غیر اینصورت نقطه بهینه روی     ، نقطه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x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left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یا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x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right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که با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توجه به تابع هدف تعیین می شود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05000"/>
            <a:ext cx="209550" cy="44767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2133-BBBE-4624-A655-483E80DA20D4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3657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توجه کنید که جواب  مسئله خطی یک متغیره به دلیل محدودیت های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m1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m2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نمی تواند نامحدود شود.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57200"/>
            <a:ext cx="83186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latin typeface="Times New Roman" pitchFamily="18" charset="0"/>
                <a:cs typeface="B Nazanin" pitchFamily="2" charset="-78"/>
              </a:rPr>
              <a:t>لم 4.6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یک مسئله خطی یک بعدی در زمان خطی حل می شود ،بنابراین اگر مورد دوم  از لم 4.5 رخ دهد آنگاه در زمان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O(</a:t>
            </a:r>
            <a:r>
              <a:rPr lang="en-US" sz="2200" dirty="0" err="1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می توان راس بهینه جدید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را محاسبه کرد یا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تصمیم گرفت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که مسئله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infeasible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.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3C4-3FF0-4D2F-953F-4546EA7F07FF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800" y="2814935"/>
            <a:ext cx="102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itchFamily="2" charset="-78"/>
              </a:rPr>
              <a:t>ا</a:t>
            </a:r>
            <a:r>
              <a:rPr lang="fa-IR" sz="2400" b="1" dirty="0" smtClean="0">
                <a:cs typeface="B Nazanin" pitchFamily="2" charset="-78"/>
              </a:rPr>
              <a:t>ثبات</a:t>
            </a:r>
            <a:r>
              <a:rPr lang="fa-IR" sz="2400" dirty="0" smtClean="0">
                <a:cs typeface="B Nazanin" pitchFamily="2" charset="-78"/>
              </a:rPr>
              <a:t> 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3124200"/>
            <a:ext cx="8795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برای اینکه نشان داد الگوریتم به درستی جواب را پیدا می کند باید نشان داد که بعد از هر مرحله ( بعد از اضافه کردن نیم صفحه جدید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) نقطه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بدست آمده نقطه بهینه برای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که از لم 4.5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نتیجه می شود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4876800"/>
            <a:ext cx="879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اگر مسئله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infeasible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باشد آنگاه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تهی است و در نتیجه                         تهی است که به این معناست که مسئله خطی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infeasible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029200"/>
            <a:ext cx="1704975" cy="447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4453"/>
            <a:ext cx="8534400" cy="184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610600" cy="366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B316-49A2-40C6-8DE4-746312F4794A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3671"/>
            <a:ext cx="876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latin typeface="Times New Roman" pitchFamily="18" charset="0"/>
                <a:cs typeface="B Nazanin" pitchFamily="2" charset="-78"/>
              </a:rPr>
              <a:t>لم 4.7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الگوریتم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2DBOUNDEDLP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جواب یک مسئله خطی کراندار با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محدودیت و دو متغیر را در زمان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O(n²)</a:t>
            </a: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و حافظه خطی محاسبه می کند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00" y="2590800"/>
            <a:ext cx="102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itchFamily="2" charset="-78"/>
              </a:rPr>
              <a:t>ا</a:t>
            </a:r>
            <a:r>
              <a:rPr lang="fa-IR" sz="2400" b="1" dirty="0" smtClean="0">
                <a:cs typeface="B Nazanin" pitchFamily="2" charset="-78"/>
              </a:rPr>
              <a:t>ثبات</a:t>
            </a:r>
            <a:r>
              <a:rPr lang="fa-IR" sz="2400" dirty="0" smtClean="0">
                <a:cs typeface="B Nazanin" pitchFamily="2" charset="-78"/>
              </a:rPr>
              <a:t> 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3124200"/>
            <a:ext cx="8795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برای اینکه نشان داد الگوریتم به درستی جواب را پیدا می کند باید نشان داد که بعد از هر مرحله ( بعد از اضافه کردن نیم صفحه جدید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) نقطه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v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بدست آمده نقطه بهینه برای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که از لم 4.5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نتیجه می شود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4800600"/>
            <a:ext cx="8795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اگر مسئله خطی یک متغیره روی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L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،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infeasible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باشد آنگاه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تهی است ودرنتیجه                      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تهی است که به این معناست که مسئله خطی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  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infeasible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است.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486400"/>
            <a:ext cx="1704975" cy="447675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D3E1-6B64-4082-8909-3B13E112DF20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81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باتوجه به اینکه نیم صفحه ها یکی یکی اضافه می شوند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مرحله داریم و زمانی که در مرحله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ام صرف می شود برابر است با حل مسئله خطی یک متغیره که 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O(i)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2357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itchFamily="2" charset="-78"/>
              </a:rPr>
              <a:t>بنابراین زمان اجرای الگوریتم برابر است با 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905000"/>
            <a:ext cx="2390775" cy="1143000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86200"/>
            <a:ext cx="8719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در واقع ما هزینه هر مرحله 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 را توسط 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O(i)</a:t>
            </a: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 کراندار کردیم ،اما زمان مرحله 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ام همیشه به این سقف نمیرسد 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زمانی که                         مرحله 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ام به زمان            نیاز دارد ولی زمانی که                      باشد مرحله </a:t>
            </a:r>
            <a:r>
              <a:rPr lang="en-US" sz="20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ام در زمان ثابت حل می شود 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بنابراین اگر بتوان زمان تغییر راس بهینه را محدود کرد ممکن است بتوان زمان اجرای بهتری ارائه کرد . </a:t>
            </a:r>
            <a:endParaRPr lang="en-US" sz="20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419600"/>
            <a:ext cx="581025" cy="44767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429125"/>
            <a:ext cx="1343025" cy="447675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775" y="4419600"/>
            <a:ext cx="1266825" cy="447675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2561-2B5E-4CB9-94FB-6C3B1472C668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3276600"/>
            <a:ext cx="7467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آیا می توان زمان اجرای الگوریتم را کمتر کرد ؟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538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31ED-B945-4298-B2BB-80CC2C0F4473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28600" y="2729805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ارائه یک الگوریتم تصادفی برای بهبود زمان حل مساله برنامه ریزی خطی</a:t>
            </a:r>
          </a:p>
          <a:p>
            <a:pPr algn="r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200" y="1600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..., 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1600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..., 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0" y="71735"/>
            <a:ext cx="724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 آیا ترتیب اضافه کردن نیم صفحه ها در زمان اجرای الگوریتم موثر است ؟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5334000"/>
            <a:ext cx="8686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پس برای کاهش زمان اجرای الگوریتم باید ترتیب نیم صفحه ها اصلاح شود.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59391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یافتن ترتیبی که گفتیم ساده نیست. اما می توان از یک ترتیب تصادفی استفاده کرد .</a:t>
            </a:r>
            <a:endParaRPr lang="en-US" sz="24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-228600" y="533400"/>
            <a:ext cx="9103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در تصویراول زمانی که نیم صفحه ها را باترتیب </a:t>
            </a:r>
            <a:r>
              <a:rPr lang="en-US" sz="2000" dirty="0" smtClean="0">
                <a:cs typeface="B Nazanin" pitchFamily="2" charset="-78"/>
              </a:rPr>
              <a:t>h</a:t>
            </a:r>
            <a:r>
              <a:rPr lang="en-US" sz="1200" dirty="0" smtClean="0">
                <a:cs typeface="B Nazanin" pitchFamily="2" charset="-78"/>
              </a:rPr>
              <a:t>1</a:t>
            </a:r>
            <a:r>
              <a:rPr lang="en-US" sz="2000" dirty="0" smtClean="0">
                <a:cs typeface="B Nazanin" pitchFamily="2" charset="-78"/>
              </a:rPr>
              <a:t>,h</a:t>
            </a:r>
            <a:r>
              <a:rPr lang="en-US" sz="1200" dirty="0" smtClean="0">
                <a:cs typeface="B Nazanin" pitchFamily="2" charset="-78"/>
              </a:rPr>
              <a:t>2</a:t>
            </a:r>
            <a:r>
              <a:rPr lang="en-US" sz="2000" dirty="0" smtClean="0">
                <a:cs typeface="B Nazanin" pitchFamily="2" charset="-78"/>
              </a:rPr>
              <a:t>,h</a:t>
            </a:r>
            <a:r>
              <a:rPr lang="en-US" sz="1200" dirty="0" smtClean="0">
                <a:cs typeface="B Nazanin" pitchFamily="2" charset="-78"/>
              </a:rPr>
              <a:t>3</a:t>
            </a:r>
            <a:r>
              <a:rPr lang="en-US" sz="2000" dirty="0" smtClean="0">
                <a:cs typeface="B Nazanin" pitchFamily="2" charset="-78"/>
              </a:rPr>
              <a:t>...,</a:t>
            </a:r>
            <a:r>
              <a:rPr lang="en-US" sz="2000" dirty="0" err="1" smtClean="0">
                <a:cs typeface="B Nazanin" pitchFamily="2" charset="-78"/>
              </a:rPr>
              <a:t>h</a:t>
            </a:r>
            <a:r>
              <a:rPr lang="en-US" sz="1200" dirty="0" err="1" smtClean="0">
                <a:cs typeface="B Nazanin" pitchFamily="2" charset="-78"/>
              </a:rPr>
              <a:t>n</a:t>
            </a:r>
            <a:r>
              <a:rPr lang="fa-IR" sz="2000" dirty="0" smtClean="0">
                <a:cs typeface="B Nazanin" pitchFamily="2" charset="-78"/>
              </a:rPr>
              <a:t> اضافه میکنیم ، با اضافه کردن هر نیم صفحه راس بهینه تغییر می کند اما در تصویر دوم اگر به ترتیب </a:t>
            </a:r>
            <a:r>
              <a:rPr lang="en-US" sz="2000" dirty="0" smtClean="0">
                <a:cs typeface="B Nazanin" pitchFamily="2" charset="-78"/>
              </a:rPr>
              <a:t>h</a:t>
            </a:r>
            <a:r>
              <a:rPr lang="en-US" sz="1200" dirty="0" smtClean="0">
                <a:cs typeface="B Nazanin" pitchFamily="2" charset="-78"/>
              </a:rPr>
              <a:t>1</a:t>
            </a:r>
            <a:r>
              <a:rPr lang="en-US" sz="2000" dirty="0" smtClean="0">
                <a:cs typeface="B Nazanin" pitchFamily="2" charset="-78"/>
              </a:rPr>
              <a:t>,h</a:t>
            </a:r>
            <a:r>
              <a:rPr lang="en-US" sz="1200" dirty="0" smtClean="0">
                <a:cs typeface="B Nazanin" pitchFamily="2" charset="-78"/>
              </a:rPr>
              <a:t>2</a:t>
            </a:r>
            <a:r>
              <a:rPr lang="en-US" sz="2000" dirty="0" smtClean="0">
                <a:cs typeface="B Nazanin" pitchFamily="2" charset="-78"/>
              </a:rPr>
              <a:t>,h</a:t>
            </a:r>
            <a:r>
              <a:rPr lang="en-US" sz="1200" dirty="0" smtClean="0">
                <a:cs typeface="B Nazanin" pitchFamily="2" charset="-78"/>
              </a:rPr>
              <a:t>n</a:t>
            </a:r>
            <a:r>
              <a:rPr lang="en-US" sz="2000" dirty="0" smtClean="0">
                <a:cs typeface="B Nazanin" pitchFamily="2" charset="-78"/>
              </a:rPr>
              <a:t>,h</a:t>
            </a:r>
            <a:r>
              <a:rPr lang="en-US" sz="1100" dirty="0" smtClean="0">
                <a:cs typeface="B Nazanin" pitchFamily="2" charset="-78"/>
              </a:rPr>
              <a:t>n-1</a:t>
            </a:r>
            <a:r>
              <a:rPr lang="en-US" sz="2000" dirty="0" smtClean="0">
                <a:cs typeface="B Nazanin" pitchFamily="2" charset="-78"/>
              </a:rPr>
              <a:t>,...h</a:t>
            </a:r>
            <a:r>
              <a:rPr lang="en-US" sz="1200" dirty="0" smtClean="0">
                <a:cs typeface="B Nazanin" pitchFamily="2" charset="-78"/>
              </a:rPr>
              <a:t>3 </a:t>
            </a:r>
            <a:r>
              <a:rPr lang="fa-IR" sz="2000" dirty="0" smtClean="0">
                <a:cs typeface="B Nazanin" pitchFamily="2" charset="-78"/>
              </a:rPr>
              <a:t>نیم صفحه ها رو اضافه کنیم راس بهینه 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عوض نخواهد شد.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704-F8C8-40F0-93D6-A81CF6EF282C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7" name="Picture 36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133600"/>
            <a:ext cx="3352800" cy="3284095"/>
          </a:xfrm>
          <a:prstGeom prst="rect">
            <a:avLst/>
          </a:prstGeom>
        </p:spPr>
      </p:pic>
      <p:pic>
        <p:nvPicPr>
          <p:cNvPr id="38" name="Picture 37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81200"/>
            <a:ext cx="3352800" cy="32840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9400" y="304800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الگوریتم تصادفی 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B614-F822-469F-8385-96E0394FDEBE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888509"/>
            <a:ext cx="8686800" cy="52074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14400" y="4113074"/>
            <a:ext cx="7467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در مسئله قالب گیری نیاز نیست که همه جواب های مجموعه محدودیت های خطی را به دست آوریم ، فقط یک جواب که یک نقطه در اشتراک نیم صفحه ها است ،کافی می باشد .پس می توان الگوریتم بهتری داشته باشیم .</a:t>
            </a:r>
            <a:endParaRPr kumimoji="0" lang="fa-I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1DA4-0C4C-4E44-9201-3161DCB954B3}" type="datetime1">
              <a:rPr lang="en-US" smtClean="0"/>
              <a:pPr/>
              <a:t>11/2/2013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1676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buFont typeface="Wingdings" pitchFamily="2" charset="2"/>
              <a:buChar char="ü"/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نشان دادیم که اشتراک نیم صفحه ها را می توان در زمان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O(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nlogn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)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به دست آورد.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2667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به عبارت دیگر محاسبه همه جواب های یک مجموعه از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محدودیت در مسئله قالبگیری.</a:t>
            </a:r>
            <a:endParaRPr lang="en-US" sz="2400" dirty="0" smtClean="0"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798838"/>
            <a:ext cx="85344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Random(k)</a:t>
            </a: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یک تولید کننده عدد تصادفی است که عدد صحیح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k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را به عنوان ورودی میگیرد و یک عدد صحیح تصادفی بین 1 تا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k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در زمان ثابت تولید می کند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4358-C3AF-4035-A0BB-F763882945C3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3507"/>
            <a:ext cx="9144000" cy="256069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669" y="381000"/>
            <a:ext cx="384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زمان اجرای الگوریتم تصادفی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69" y="1314271"/>
            <a:ext cx="8719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زمان اجرا به ترتیب تصادفی که محاسبه می شود بستگی دارد . چون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نیم صفحه داریم 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n!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حالت برای اجرای الگوریتم وجود دارد که هر کدام زمان اجرای مربوط به خود را دارند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34" y="2891135"/>
            <a:ext cx="871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چون انتخاب جایگشت تصادفی است احتمال هر کدام از زمان های اجرا برابر است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52" y="3581400"/>
            <a:ext cx="8281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بنابراین برای بدست آوردن زمان اجرای الگوریتم ، میانگین زمان اجرا روی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n!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ترتیب 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مختلف را بدست می آوریم و آنرا زمان مورد انتظار اجرای الگوریتم گوییم . 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A80-8048-46C9-85F1-8FE03D2C8A86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latin typeface="Times New Roman" pitchFamily="18" charset="0"/>
                <a:cs typeface="B Nazanin" pitchFamily="2" charset="-78"/>
              </a:rPr>
              <a:t>لم 4.8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برای مسئله خطی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دو متغیره با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محدودیت ،زمان مورد انتظار اجرای الگوریتم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O(n)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و به حافظه خطی نیاز دارد .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BC3F-E43D-49C8-8BF9-DBB609B23AF9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76200" y="3743236"/>
            <a:ext cx="87953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زمان اجرای الگوریتم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RANDOMPERMUTATION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O(n)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اضافه کردن یک نیم صفحه زمانی که راس بهینه تغییر نکند به زمان ثابت نیاز دارد 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      زمانی که راس بهینه تغییر کند نیاز به حل یک مسئله خطی یک متغیره است 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143071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اثبات :</a:t>
            </a:r>
            <a:endParaRPr lang="en-US" sz="2400" b="1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438400"/>
            <a:ext cx="3949700" cy="99060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600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برای اضافه كردن صفحات، متغیر تصادفی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𝑋</a:t>
            </a:r>
            <a:r>
              <a:rPr lang="en-US" sz="1400" dirty="0" smtClean="0">
                <a:latin typeface="Times New Roman" pitchFamily="18" charset="0"/>
                <a:cs typeface="B Nazanin" pitchFamily="2" charset="-78"/>
              </a:rPr>
              <a:t>𝑖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را بدین صورت تعریف می كنیم: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40" y="762000"/>
            <a:ext cx="81099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 خواهیم کرانی برای زمان مورد نیاز مسائل خطی یک متغیره بدست آوریم 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EA5A-AC7E-47A9-ABA9-DA8C4F242A77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3855541"/>
            <a:ext cx="8763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چون زمان حل مسئله خطی یک متغیره روی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محدودیت در زمان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O(i)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حل می شود زمان ، اجرای الگوریتم بعد از اضافه کردن همه صفحات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en-US" sz="1400" dirty="0" smtClean="0">
                <a:latin typeface="Times New Roman" pitchFamily="18" charset="0"/>
                <a:cs typeface="B Nazanin" pitchFamily="2" charset="-78"/>
              </a:rPr>
              <a:t>1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تا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en-US" sz="1400" dirty="0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برابر است با :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50941"/>
            <a:ext cx="2091267" cy="12498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914400"/>
            <a:ext cx="414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با توجه بودن به خطی بودن امید ریاضی: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DE48-87C1-458B-857E-629C75B2D7F3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0800" y="3729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latin typeface="Times New Roman" pitchFamily="18" charset="0"/>
                <a:cs typeface="B Nazanin" pitchFamily="2" charset="-78"/>
              </a:rPr>
              <a:t>E(X</a:t>
            </a:r>
            <a:r>
              <a:rPr lang="en-US" b="1" dirty="0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 چیست؟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338935"/>
            <a:ext cx="391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itchFamily="2" charset="-78"/>
              </a:rPr>
              <a:t>احتمال اینکه                       .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48460"/>
            <a:ext cx="1343025" cy="447675"/>
          </a:xfrm>
          <a:prstGeom prst="rect">
            <a:avLst/>
          </a:prstGeom>
          <a:noFill/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64019"/>
            <a:ext cx="5181600" cy="10077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19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برای تحلیل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E(Xi)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از روشی به نام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BackWards Analysis</a:t>
            </a: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استفاده می شود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یعني فرض می شود كه الگوریتم انجام گرفته و راس بهینه </a:t>
            </a:r>
            <a:r>
              <a:rPr lang="en-US" sz="2400" dirty="0" smtClean="0">
                <a:cs typeface="B Nazanin" pitchFamily="2" charset="-78"/>
              </a:rPr>
              <a:t>𝑣</a:t>
            </a:r>
            <a:r>
              <a:rPr lang="en-US" sz="1600" dirty="0" smtClean="0">
                <a:cs typeface="B Nazanin" pitchFamily="2" charset="-78"/>
              </a:rPr>
              <a:t>𝑛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بدست آمده، حال نیم صفحه ℎ</a:t>
            </a:r>
            <a:r>
              <a:rPr lang="en-US" sz="1600" dirty="0" smtClean="0">
                <a:cs typeface="B Nazanin" pitchFamily="2" charset="-78"/>
              </a:rPr>
              <a:t>𝑛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را حذف می كنیم 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81735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 چه احتمالی نیم صفحه </a:t>
            </a:r>
            <a:r>
              <a:rPr lang="fa-IR" sz="2800" dirty="0" smtClean="0">
                <a:cs typeface="B Nazanin" pitchFamily="2" charset="-78"/>
              </a:rPr>
              <a:t>ℎ</a:t>
            </a:r>
            <a:r>
              <a:rPr lang="en-US" sz="2000" dirty="0" smtClean="0">
                <a:cs typeface="B Nazanin" pitchFamily="2" charset="-78"/>
              </a:rPr>
              <a:t>𝑛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یکی از نیم صفحه های تعریف کننده </a:t>
            </a:r>
            <a:r>
              <a:rPr lang="en-US" sz="2400" dirty="0" smtClean="0">
                <a:cs typeface="B Nazanin" pitchFamily="2" charset="-78"/>
              </a:rPr>
              <a:t>𝑣</a:t>
            </a:r>
            <a:r>
              <a:rPr lang="en-US" sz="1600" dirty="0" smtClean="0">
                <a:cs typeface="B Nazanin" pitchFamily="2" charset="-78"/>
              </a:rPr>
              <a:t>𝑛</a:t>
            </a:r>
            <a:r>
              <a:rPr lang="fa-IR" sz="1600" dirty="0" smtClean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6742-62F9-4263-AAFD-D4EEF2CA7FC1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876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از آنجا که نیم صفحه ها به طورتصادفی اضافه شده اند، احتمال اینكه </a:t>
            </a: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ℎ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𝑛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یكی از نیم صفحه های تعریف كننده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𝑣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𝑛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باشد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حداكثر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2/n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می باشد.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805" y="4343400"/>
            <a:ext cx="735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𝑣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𝑛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راس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𝐶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𝑛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باشد،حداقل توسط دو تا از نیم صفحه ها تعریف می شود 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A93-619B-4EC5-BD52-FCA3B5EEB425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2055812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990600"/>
            <a:ext cx="3190875" cy="2676525"/>
          </a:xfrm>
          <a:prstGeom prst="rect">
            <a:avLst/>
          </a:prstGeom>
        </p:spPr>
      </p:pic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762000"/>
            <a:ext cx="3333750" cy="2790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4478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h</a:t>
            </a:r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30291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</a:t>
            </a:r>
            <a:r>
              <a:rPr lang="en-US" sz="1600" dirty="0" smtClean="0"/>
              <a:t>n-1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2895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v</a:t>
            </a:r>
            <a:r>
              <a:rPr lang="en-US" sz="1600" dirty="0" err="1" smtClean="0"/>
              <a:t>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2209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دوماً ممکن است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𝑣</a:t>
            </a:r>
            <a:r>
              <a:rPr lang="en-US" sz="1600" dirty="0" smtClean="0">
                <a:latin typeface="Times New Roman" pitchFamily="18" charset="0"/>
                <a:cs typeface="B Nazanin" pitchFamily="2" charset="-78"/>
              </a:rPr>
              <a:t>𝑛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توسط 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m</a:t>
            </a:r>
            <a:r>
              <a:rPr lang="en-US" dirty="0" smtClean="0">
                <a:latin typeface="Times New Roman" pitchFamily="18" charset="0"/>
                <a:cs typeface="B Nazanin" pitchFamily="2" charset="-78"/>
              </a:rPr>
              <a:t>1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و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𝑚</a:t>
            </a:r>
            <a:r>
              <a:rPr lang="en-US" dirty="0" smtClean="0">
                <a:latin typeface="Times New Roman" pitchFamily="18" charset="0"/>
                <a:cs typeface="B Nazanin" pitchFamily="2" charset="-78"/>
              </a:rPr>
              <a:t>2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تعیین شده باشد که در انتخاب تصادفی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en-US" sz="1400" dirty="0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قرار ندارند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0985" y="304800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چرا حداكثر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2/n؟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17" y="990600"/>
            <a:ext cx="8585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اولاً اگر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𝑣</a:t>
            </a:r>
            <a:r>
              <a:rPr lang="en-US" sz="1400" dirty="0" smtClean="0">
                <a:latin typeface="Times New Roman" pitchFamily="18" charset="0"/>
                <a:cs typeface="B Nazanin" pitchFamily="2" charset="-78"/>
              </a:rPr>
              <a:t>𝑛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توسط بیش از دو نیم صفحه تعریف شده باشد، آنگاه حذف یکی از نیم صفحه ها باعث تغییر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𝑣</a:t>
            </a:r>
            <a:r>
              <a:rPr lang="en-US" sz="1400" dirty="0" smtClean="0">
                <a:latin typeface="Times New Roman" pitchFamily="18" charset="0"/>
                <a:cs typeface="B Nazanin" pitchFamily="2" charset="-78"/>
              </a:rPr>
              <a:t>𝑛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نمیشود 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80445" y="3733800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درنتیجه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احتمال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E(xi)</a:t>
            </a: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حداکثر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2/n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1203-3D5D-4508-A8DD-352996BDE7DF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" name="Picture 8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17" y="2819400"/>
            <a:ext cx="3820983" cy="335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096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حال اگر همین روند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 Backwards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برای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B Nazanin" pitchFamily="2" charset="-78"/>
              </a:rPr>
              <a:t>i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معادله اول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𝐻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درنظر گرفته شود، باز هم داریم: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1524000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𝐸(𝑋𝑖) ≤ 2/ 𝑖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در نتیجه زمان كل مورد انتظار برای مسئله خطی یک بعدی برابر است با: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3810000"/>
            <a:ext cx="2762250" cy="1143000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810000"/>
            <a:ext cx="2028825" cy="1143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48000" y="43434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Unbounded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C4F0-06BE-4BE1-9BF0-47C8A023A02B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تشخیص کراندار بودن یا نبودن برنامه خطی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69" y="801469"/>
            <a:ext cx="795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      Incremental Linear Programming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7B6F-824F-44FF-93F9-08C8F1FDF225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362200"/>
            <a:ext cx="7229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تبدیل مساله قالب گیری به مساله برنامه ریزی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خطی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119735"/>
            <a:ext cx="7554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حل مساله برنامه ریزی خطی به کمک روش های هندسه محاسباتی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81735"/>
            <a:ext cx="7554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پیدا کردن یک جواب خاص برای مجموعه محدودیت ها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65074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در بخش قبل برنامه خطی نامحدود را با اعمال دو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محدودیت اضافی كراندار كردیم، اما این همیشه ممكن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نیست و حتی گاهی برنامه خطی محدود مي شود ولی كران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یا همان مرز   ناحیه ممكن بسیار بزرگ می شود به گونه ای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كه قابل شناخت نیست.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810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چگونه کراندار بودن یا نبودن برنامه خطی را               تشخیص بدهیم ؟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093B-1D52-40EB-974B-B6F02669204E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276600" y="3657600"/>
          <a:ext cx="990600" cy="609600"/>
        </p:xfrm>
        <a:graphic>
          <a:graphicData uri="http://schemas.openxmlformats.org/presentationml/2006/ole">
            <p:oleObj spid="_x0000_s120834" name="Equation" r:id="rId3" imgW="431640" imgH="30456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331" y="2219236"/>
            <a:ext cx="8719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تابع هدف      بیشترین مقدار را می گیرد اگر </a:t>
            </a:r>
            <a:r>
              <a:rPr lang="en-US" sz="2400" dirty="0" smtClean="0">
                <a:cs typeface="B Nazanin" pitchFamily="2" charset="-78"/>
              </a:rPr>
              <a:t>  </a:t>
            </a:r>
            <a:r>
              <a:rPr lang="fa-IR" sz="2400" dirty="0" smtClean="0">
                <a:cs typeface="B Nazanin" pitchFamily="2" charset="-78"/>
              </a:rPr>
              <a:t>             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به عبارت دیگر                       .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923925"/>
            <a:ext cx="2790825" cy="523875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371725"/>
            <a:ext cx="323850" cy="44767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0425" y="2362200"/>
            <a:ext cx="1019175" cy="47625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1175" y="2952750"/>
            <a:ext cx="1495425" cy="476250"/>
          </a:xfrm>
          <a:prstGeom prst="rect">
            <a:avLst/>
          </a:prstGeom>
          <a:noFill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819400"/>
            <a:ext cx="3581399" cy="291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2743994" y="4266406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1054" y="3980656"/>
            <a:ext cx="219740" cy="590550"/>
          </a:xfrm>
          <a:prstGeom prst="rect">
            <a:avLst/>
          </a:prstGeom>
          <a:noFill/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C850-6873-48FD-9BD1-BB1263C6E20B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869" y="1576685"/>
            <a:ext cx="856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p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نقطه شروع  </a:t>
            </a:r>
            <a:r>
              <a:rPr lang="el-GR" sz="2400" dirty="0" smtClean="0">
                <a:latin typeface="Times New Roman" pitchFamily="18" charset="0"/>
                <a:cs typeface="B Nazanin" pitchFamily="2" charset="-78"/>
              </a:rPr>
              <a:t>ρ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     بردار جهت </a:t>
            </a:r>
            <a:r>
              <a:rPr lang="el-GR" sz="2400" dirty="0" smtClean="0">
                <a:latin typeface="Times New Roman" pitchFamily="18" charset="0"/>
                <a:cs typeface="B Nazanin" pitchFamily="2" charset="-78"/>
              </a:rPr>
              <a:t>ρ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است.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483100" y="2960826"/>
          <a:ext cx="984250" cy="450850"/>
        </p:xfrm>
        <a:graphic>
          <a:graphicData uri="http://schemas.openxmlformats.org/presentationml/2006/ole">
            <p:oleObj spid="_x0000_s121858" name="Equation" r:id="rId9" imgW="444240" imgH="203040" progId="Equation.3">
              <p:embed/>
            </p:oleObj>
          </a:graphicData>
        </a:graphic>
      </p:graphicFrame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581150"/>
            <a:ext cx="190500" cy="47625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rot="5400000">
            <a:off x="1829594" y="39616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3950" y="5705475"/>
            <a:ext cx="742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: بردار نرمال نیم صفحه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 عمود بر کران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رو به ناحیه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feasible</a:t>
            </a:r>
            <a:endParaRPr lang="en-US" sz="2200" dirty="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5705475"/>
            <a:ext cx="628650" cy="466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لم 4.9: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یك مسئله خطي                غیركراندار است اگر و فقط اگریك بردار     وجود داشته باشد بطوریكه         </a:t>
            </a:r>
            <a:r>
              <a:rPr lang="en-US" sz="2400" dirty="0" smtClean="0">
                <a:cs typeface="B Nazanin" pitchFamily="2" charset="-78"/>
              </a:rPr>
              <a:t>      </a:t>
            </a:r>
            <a:r>
              <a:rPr lang="fa-IR" sz="2400" dirty="0" smtClean="0">
                <a:cs typeface="B Nazanin" pitchFamily="2" charset="-78"/>
              </a:rPr>
              <a:t>و                    </a:t>
            </a:r>
            <a:r>
              <a:rPr lang="en-US" sz="2400" dirty="0" smtClean="0">
                <a:cs typeface="B Nazanin" pitchFamily="2" charset="-78"/>
              </a:rPr>
              <a:t>   </a:t>
            </a:r>
            <a:r>
              <a:rPr lang="fa-IR" sz="2400" dirty="0" smtClean="0">
                <a:cs typeface="B Nazanin" pitchFamily="2" charset="-78"/>
              </a:rPr>
              <a:t>براي هر             و مسئله خطی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feasible</a:t>
            </a:r>
            <a:r>
              <a:rPr lang="fa-IR" sz="2400" dirty="0" smtClean="0">
                <a:cs typeface="B Nazanin" pitchFamily="2" charset="-78"/>
              </a:rPr>
              <a:t> است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که :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990600" cy="42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300" y="1276350"/>
            <a:ext cx="190500" cy="4762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6025" y="1809750"/>
            <a:ext cx="1019175" cy="47625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09750"/>
            <a:ext cx="1495425" cy="4762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8925" y="1914525"/>
            <a:ext cx="904875" cy="44767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828800"/>
            <a:ext cx="885825" cy="44767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819400"/>
            <a:ext cx="3876675" cy="523875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54CF-9BEE-4A9E-8745-462D9028BB81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63639" y="3981271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اثبات :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459087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طرف رفت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 قبلا اثبات شده است.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طرف برگشت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 چون             یک مسئله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است یک نقطه                  وجود دارد .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609600"/>
            <a:ext cx="885825" cy="44767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609600"/>
            <a:ext cx="1181100" cy="44767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447800"/>
            <a:ext cx="3057525" cy="523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13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چون       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        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برای هر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اشعه      کاملاً در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قرار می گیرد و</a:t>
            </a:r>
            <a:endParaRPr lang="en-US" sz="24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0350" y="2286000"/>
            <a:ext cx="1495425" cy="476250"/>
          </a:xfrm>
          <a:prstGeom prst="rect">
            <a:avLst/>
          </a:prstGeom>
          <a:noFill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286000"/>
            <a:ext cx="971550" cy="447675"/>
          </a:xfrm>
          <a:prstGeom prst="rect">
            <a:avLst/>
          </a:prstGeom>
          <a:noFill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7150" y="2209800"/>
            <a:ext cx="323850" cy="447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2895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تابع هدف        مقادیر بزرگ دلخواه را در طول      خواهد داشت.</a:t>
            </a:r>
            <a:endParaRPr lang="en-US" sz="2400" dirty="0"/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8550" y="2895600"/>
            <a:ext cx="323850" cy="447675"/>
          </a:xfrm>
          <a:prstGeom prst="rect">
            <a:avLst/>
          </a:prstGeom>
          <a:noFill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0" y="2895600"/>
            <a:ext cx="323850" cy="4476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" y="346692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برای یک نیم صفحه                    داریم                   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در این صورت باید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یک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پارامتر       وجود داشته باشد به طوریکه                           برای هر              .</a:t>
            </a:r>
            <a:endParaRPr lang="en-US" sz="2400" dirty="0"/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448050"/>
            <a:ext cx="1314450" cy="447675"/>
          </a:xfrm>
          <a:prstGeom prst="rect">
            <a:avLst/>
          </a:prstGeom>
          <a:noFill/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429000"/>
            <a:ext cx="1495425" cy="476250"/>
          </a:xfrm>
          <a:prstGeom prst="rect">
            <a:avLst/>
          </a:prstGeom>
          <a:noFill/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829050"/>
            <a:ext cx="295275" cy="409575"/>
          </a:xfrm>
          <a:prstGeom prst="rect">
            <a:avLst/>
          </a:prstGeom>
          <a:noFill/>
        </p:spPr>
      </p:pic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829050"/>
            <a:ext cx="1619250" cy="495300"/>
          </a:xfrm>
          <a:prstGeom prst="rect">
            <a:avLst/>
          </a:prstGeom>
          <a:noFill/>
        </p:spPr>
      </p:pic>
      <p:pic>
        <p:nvPicPr>
          <p:cNvPr id="20" name="Picture 3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905250"/>
            <a:ext cx="847725" cy="4095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24000" y="441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فرض کنید                                    و</a:t>
            </a:r>
          </a:p>
          <a:p>
            <a:pPr algn="r" rtl="1"/>
            <a:endParaRPr lang="en-US" sz="2400" dirty="0"/>
          </a:p>
        </p:txBody>
      </p:sp>
      <p:pic>
        <p:nvPicPr>
          <p:cNvPr id="22" name="Picture 3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8275" y="4419600"/>
            <a:ext cx="2295525" cy="447675"/>
          </a:xfrm>
          <a:prstGeom prst="rect">
            <a:avLst/>
          </a:prstGeom>
          <a:noFill/>
        </p:spPr>
      </p:pic>
      <p:pic>
        <p:nvPicPr>
          <p:cNvPr id="23" name="Picture 3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7525" y="4343400"/>
            <a:ext cx="1743075" cy="4953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3400" y="49073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در نتیجه                                          کاملاً در هر نیم صفحه ی               قرار  می گیرد ، بنابراین               بدون کران است .  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endParaRPr lang="en-US" sz="2400" dirty="0"/>
          </a:p>
        </p:txBody>
      </p:sp>
      <p:pic>
        <p:nvPicPr>
          <p:cNvPr id="25" name="Picture 3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983692"/>
            <a:ext cx="2790825" cy="523875"/>
          </a:xfrm>
          <a:prstGeom prst="rect">
            <a:avLst/>
          </a:prstGeom>
          <a:noFill/>
        </p:spPr>
      </p:pic>
      <p:pic>
        <p:nvPicPr>
          <p:cNvPr id="26" name="Picture 4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059892"/>
            <a:ext cx="828675" cy="447675"/>
          </a:xfrm>
          <a:prstGeom prst="rect">
            <a:avLst/>
          </a:prstGeom>
          <a:noFill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19800" y="5669492"/>
            <a:ext cx="990600" cy="42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02B-8BB6-48D0-9D97-F0AAD4FAB5F2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3481219"/>
          </a:xfrm>
          <a:prstGeom prst="rect">
            <a:avLst/>
          </a:prstGeom>
        </p:spPr>
      </p:pic>
      <p:pic>
        <p:nvPicPr>
          <p:cNvPr id="8" name="Picture 7" descr="Untitl54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657600"/>
            <a:ext cx="9067800" cy="21670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E02B-8BB6-48D0-9D97-F0AAD4FAB5F2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Untitl54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4872"/>
            <a:ext cx="9144000" cy="38009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669" y="457200"/>
            <a:ext cx="8338131" cy="1154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مساله ی پیدا کردن یک جواب از یک مجموعه محدودیت های خطی </a:t>
            </a:r>
            <a:r>
              <a:rPr lang="fa-IR" sz="2400" b="1" dirty="0" smtClean="0">
                <a:cs typeface="B Nazanin" pitchFamily="2" charset="-78"/>
              </a:rPr>
              <a:t>، بهینه سازی خطی </a:t>
            </a:r>
            <a:r>
              <a:rPr lang="fa-IR" sz="2400" dirty="0" smtClean="0">
                <a:cs typeface="B Nazanin" pitchFamily="2" charset="-78"/>
              </a:rPr>
              <a:t>یا </a:t>
            </a:r>
            <a:r>
              <a:rPr lang="fa-IR" sz="2400" b="1" dirty="0" smtClean="0">
                <a:cs typeface="B Nazanin" pitchFamily="2" charset="-78"/>
              </a:rPr>
              <a:t>برنامه ریزی خطی </a:t>
            </a:r>
            <a:r>
              <a:rPr lang="fa-IR" sz="2400" dirty="0" smtClean="0">
                <a:cs typeface="B Nazanin" pitchFamily="2" charset="-78"/>
              </a:rPr>
              <a:t>نامیده می شود . 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1" y="1752600"/>
            <a:ext cx="8275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به تابع خطی ماکزیمم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کنند از متغیرها ، </a:t>
            </a:r>
            <a:r>
              <a:rPr lang="fa-IR" sz="2400" b="1" dirty="0" smtClean="0">
                <a:cs typeface="B Nazanin" pitchFamily="2" charset="-78"/>
              </a:rPr>
              <a:t>تابع هدف </a:t>
            </a:r>
            <a:r>
              <a:rPr lang="fa-IR" sz="2400" dirty="0" smtClean="0">
                <a:cs typeface="B Nazanin" pitchFamily="2" charset="-78"/>
              </a:rPr>
              <a:t>می گویند.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69" y="3195935"/>
            <a:ext cx="83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به عبارتی مسئله بهینه سازی خطی به صورت زیر است 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1269" y="6172200"/>
            <a:ext cx="666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200" dirty="0" err="1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ci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، </a:t>
            </a:r>
            <a:r>
              <a:rPr lang="en-US" sz="22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ij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2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bi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اعدادحقیقی هستند و </a:t>
            </a:r>
            <a:r>
              <a:rPr lang="en-US" sz="22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d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بعد مسئله است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7F60-5FAC-4095-8B51-F2DD4E711C54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762028"/>
            <a:ext cx="4867955" cy="2486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2514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itchFamily="2" charset="-78"/>
              </a:rPr>
              <a:t>هدف پیدا کردن یک جواب خاص برای مجموعه محدودیت ها است.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986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در مسئله مورد بحث ما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d=2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یعنی مسئله دو بعدی است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600" y="1524000"/>
            <a:ext cx="902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اشتراک نیم صفحه ها مجموعه نقاطی است که در همه محدودیت ها صدق می کند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این ناحیه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را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B Nazanin" pitchFamily="2" charset="-78"/>
              </a:rPr>
              <a:t>feasible region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می گویند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348335"/>
            <a:ext cx="849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نقاط خارج از ناحیه را نقاط </a:t>
            </a:r>
            <a:r>
              <a:rPr lang="en-US" sz="2200" b="1" dirty="0" smtClean="0">
                <a:latin typeface="Times New Roman" pitchFamily="18" charset="0"/>
                <a:cs typeface="B Nazanin" pitchFamily="2" charset="-78"/>
              </a:rPr>
              <a:t>infeasible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گوییم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76653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نقاط داخل ناحیه را نقاط </a:t>
            </a:r>
            <a:r>
              <a:rPr lang="en-US" sz="2200" b="1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می نامند.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9BA2-7AF2-4B09-98DC-C39993847E64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74638"/>
            <a:ext cx="8610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تابع هدف را می توان به عنوان یک بردارجهتدار در نظر گرفت.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457325"/>
            <a:ext cx="323850" cy="447675"/>
          </a:xfrm>
          <a:prstGeom prst="rect">
            <a:avLst/>
          </a:prstGeom>
          <a:noFill/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4010057" cy="3729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293674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 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تابع هدف تعریف شده توسط بردار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را نشان می دهد . برای ماکزیمم کردن تابع هدف باید دورترین نقطه در روی بردار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که در ناحیه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قرار دارد را پیدا کرد 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81600" y="3657600"/>
          <a:ext cx="1889125" cy="696912"/>
        </p:xfrm>
        <a:graphic>
          <a:graphicData uri="http://schemas.openxmlformats.org/presentationml/2006/ole">
            <p:oleObj spid="_x0000_s1026" name="Equation" r:id="rId5" imgW="799920" imgH="33012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105400" y="4343400"/>
          <a:ext cx="3252580" cy="755650"/>
        </p:xfrm>
        <a:graphic>
          <a:graphicData uri="http://schemas.openxmlformats.org/presentationml/2006/ole">
            <p:oleObj spid="_x0000_s1027" name="Equation" r:id="rId6" imgW="1257120" imgH="291960" progId="Equation.3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C83-2C9B-4B6A-9398-EA67434F1F16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69" y="979438"/>
            <a:ext cx="86429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برای حل این مساله در تحقیق در عملیات روش های مختلفی وجود دارد. مهم ترین این روش ها که در عمل نیز بسیار مورد استفاده قرار می گیرد، روش </a:t>
            </a:r>
            <a:r>
              <a:rPr lang="fa-IR" sz="2400" b="1" dirty="0" smtClean="0">
                <a:cs typeface="B Nazanin" pitchFamily="2" charset="-78"/>
              </a:rPr>
              <a:t>سیمپلکس </a:t>
            </a:r>
            <a:r>
              <a:rPr lang="fa-IR" sz="2400" dirty="0" smtClean="0">
                <a:cs typeface="B Nazanin" pitchFamily="2" charset="-78"/>
              </a:rPr>
              <a:t>است.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232898"/>
            <a:ext cx="7086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روش کار </a:t>
            </a:r>
            <a:r>
              <a:rPr lang="fa-IR" sz="2800" b="1" dirty="0" smtClean="0">
                <a:cs typeface="B Nazanin" pitchFamily="2" charset="-78"/>
              </a:rPr>
              <a:t>:</a:t>
            </a:r>
            <a:endParaRPr lang="fa-IR" sz="2400" b="1" dirty="0" smtClean="0">
              <a:cs typeface="B Nazanin" pitchFamily="2" charset="-78"/>
            </a:endParaRPr>
          </a:p>
          <a:p>
            <a:pPr marL="514350" indent="-514350" algn="r" rtl="1">
              <a:lnSpc>
                <a:spcPct val="200000"/>
              </a:lnSpc>
              <a:buFont typeface="+mj-lt"/>
              <a:buAutoNum type="romanLcPeriod"/>
            </a:pPr>
            <a:r>
              <a:rPr lang="fa-IR" sz="2400" dirty="0" smtClean="0">
                <a:cs typeface="B Nazanin" pitchFamily="2" charset="-78"/>
              </a:rPr>
              <a:t>تعیین یک تابع هدف دلخواه</a:t>
            </a:r>
          </a:p>
          <a:p>
            <a:pPr marL="457200" indent="-457200" algn="r" rtl="1">
              <a:lnSpc>
                <a:spcPct val="200000"/>
              </a:lnSpc>
              <a:buFont typeface="+mj-lt"/>
              <a:buAutoNum type="romanLcPeriod"/>
            </a:pPr>
            <a:r>
              <a:rPr lang="fa-IR" sz="2400" dirty="0" smtClean="0">
                <a:cs typeface="B Nazanin" pitchFamily="2" charset="-78"/>
              </a:rPr>
              <a:t>حل مسئله خطی با توجه به آن تابع هدف و محدودیت ها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EA9D-43FE-40C0-9497-2C8AD89CD3F3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11430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مجموعه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محدودیت خطی در مسئله خطی دو متغیره را با                  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نشان می دهیم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بردار                      تابع هدف را تعریف می کند و                                    است 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هدف پیدا کردن یک نقطه مانند              است به طوریکه                  و                    ماکزیمم باشد .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2069" y="4343400"/>
            <a:ext cx="795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مسئله خطی را با              و ناحیه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feasible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را با </a:t>
            </a:r>
            <a:r>
              <a:rPr lang="en-US" sz="2200" dirty="0" smtClean="0">
                <a:latin typeface="Times New Roman" pitchFamily="18" charset="0"/>
                <a:cs typeface="B Nazanin" pitchFamily="2" charset="-78"/>
              </a:rPr>
              <a:t>C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نشان می دهیم 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7200" y="1223665"/>
          <a:ext cx="2438400" cy="457200"/>
        </p:xfrm>
        <a:graphic>
          <a:graphicData uri="http://schemas.openxmlformats.org/presentationml/2006/ole">
            <p:oleObj spid="_x0000_s2052" name="Equation" r:id="rId3" imgW="1028520" imgH="2286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436855" y="2214264"/>
          <a:ext cx="1640345" cy="605135"/>
        </p:xfrm>
        <a:graphic>
          <a:graphicData uri="http://schemas.openxmlformats.org/presentationml/2006/ole">
            <p:oleObj spid="_x0000_s2053" name="Equation" r:id="rId4" imgW="799920" imgH="33012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066800" y="2340063"/>
          <a:ext cx="2590800" cy="631737"/>
        </p:xfrm>
        <a:graphic>
          <a:graphicData uri="http://schemas.openxmlformats.org/presentationml/2006/ole">
            <p:oleObj spid="_x0000_s2054" name="Equation" r:id="rId5" imgW="1257120" imgH="29196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68269" y="2823865"/>
          <a:ext cx="889000" cy="457200"/>
        </p:xfrm>
        <a:graphic>
          <a:graphicData uri="http://schemas.openxmlformats.org/presentationml/2006/ole">
            <p:oleObj spid="_x0000_s2056" name="Equation" r:id="rId6" imgW="444240" imgH="2286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101269" y="2823865"/>
          <a:ext cx="1143000" cy="469900"/>
        </p:xfrm>
        <a:graphic>
          <a:graphicData uri="http://schemas.openxmlformats.org/presentationml/2006/ole">
            <p:oleObj spid="_x0000_s2057" name="Equation" r:id="rId7" imgW="533160" imgH="20304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09600" y="2819400"/>
          <a:ext cx="990600" cy="645043"/>
        </p:xfrm>
        <a:graphic>
          <a:graphicData uri="http://schemas.openxmlformats.org/presentationml/2006/ole">
            <p:oleObj spid="_x0000_s2058" name="Equation" r:id="rId8" imgW="419040" imgH="29196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987469" y="4105817"/>
          <a:ext cx="990600" cy="623048"/>
        </p:xfrm>
        <a:graphic>
          <a:graphicData uri="http://schemas.openxmlformats.org/presentationml/2006/ole">
            <p:oleObj spid="_x0000_s2059" name="Equation" r:id="rId9" imgW="431640" imgH="304560" progId="Equation.3">
              <p:embed/>
            </p:oleObj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4E03-49C2-4B82-919A-144CD23B8B99}" type="datetime1">
              <a:rPr lang="en-US" smtClean="0"/>
              <a:pPr/>
              <a:t>11/2/2013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2D1A-FB30-4362-B59F-1AEFF200DD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2561</TotalTime>
  <Words>2515</Words>
  <Application>Microsoft Office PowerPoint</Application>
  <PresentationFormat>On-screen Show (4:3)</PresentationFormat>
  <Paragraphs>262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Equity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VAIO</dc:creator>
  <cp:lastModifiedBy>arj</cp:lastModifiedBy>
  <cp:revision>241</cp:revision>
  <dcterms:created xsi:type="dcterms:W3CDTF">2013-03-04T16:51:59Z</dcterms:created>
  <dcterms:modified xsi:type="dcterms:W3CDTF">2013-11-02T03:40:36Z</dcterms:modified>
</cp:coreProperties>
</file>